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2801600" cx="9601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32">
          <p15:clr>
            <a:srgbClr val="747775"/>
          </p15:clr>
        </p15:guide>
        <p15:guide id="2" pos="302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32" orient="horz"/>
        <p:guide pos="30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bdd6a6e76_0_0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bdd6a6e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bdf1c7f01_0_59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bdf1c7f0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bdf1c7f01_0_162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bdf1c7f0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bdf1c7f01_0_67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bdf1c7f0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bdf1c7f01_0_75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bdf1c7f0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bdf1c7f01_0_172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bdf1c7f0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bdf1c7f01_0_83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bdf1c7f0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bdf1c7f01_0_91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bdf1c7f0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bdf1c7f01_0_176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bdf1c7f0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bdf1c7f01_0_99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bdf1c7f0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bdf1c7f01_0_107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bdf1c7f0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bdf1c7f01_0_188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bdf1c7f0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bdf1c7f01_0_180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bdf1c7f0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bdf1c7f01_0_117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bdf1c7f0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bdf1c7f01_0_125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bdf1c7f0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bdf1c7f01_0_184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bdf1c7f0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bdf1c7f01_0_133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bdf1c7f0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bdf1c7f01_0_270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bdf1c7f0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bdf1c7f01_0_274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bdf1c7f0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bdf1c7f01_0_141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1bdf1c7f0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bdd6a6e76_0_11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bdd6a6e7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1bdf1c7f01_0_154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1bdf1c7f0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bdd6a6e76_0_14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bdd6a6e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bdf1c7f01_0_45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bdf1c7f0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bdf1c7f01_0_158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bdf1c7f0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bdf1c7f01_0_21:notes"/>
          <p:cNvSpPr/>
          <p:nvPr>
            <p:ph idx="2" type="sldImg"/>
          </p:nvPr>
        </p:nvSpPr>
        <p:spPr>
          <a:xfrm>
            <a:off x="2143447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bdf1c7f0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27294" y="1853164"/>
            <a:ext cx="8946600" cy="5108700"/>
          </a:xfrm>
          <a:prstGeom prst="rect">
            <a:avLst/>
          </a:prstGeom>
        </p:spPr>
        <p:txBody>
          <a:bodyPr anchorCtr="0" anchor="b" bIns="139850" lIns="139850" spcFirstLastPara="1" rIns="139850" wrap="square" tIns="139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27285" y="7053822"/>
            <a:ext cx="8946600" cy="1972800"/>
          </a:xfrm>
          <a:prstGeom prst="rect">
            <a:avLst/>
          </a:prstGeom>
        </p:spPr>
        <p:txBody>
          <a:bodyPr anchorCtr="0" anchor="t" bIns="139850" lIns="139850" spcFirstLastPara="1" rIns="139850" wrap="square" tIns="139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27285" y="2753022"/>
            <a:ext cx="8946600" cy="4887000"/>
          </a:xfrm>
          <a:prstGeom prst="rect">
            <a:avLst/>
          </a:prstGeom>
        </p:spPr>
        <p:txBody>
          <a:bodyPr anchorCtr="0" anchor="b" bIns="139850" lIns="139850" spcFirstLastPara="1" rIns="139850" wrap="square" tIns="139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400"/>
              <a:buNone/>
              <a:defRPr sz="184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27285" y="7845538"/>
            <a:ext cx="8946600" cy="3237600"/>
          </a:xfrm>
          <a:prstGeom prst="rect">
            <a:avLst/>
          </a:prstGeom>
        </p:spPr>
        <p:txBody>
          <a:bodyPr anchorCtr="0" anchor="t" bIns="139850" lIns="139850" spcFirstLastPara="1" rIns="139850" wrap="square" tIns="139850">
            <a:normAutofit/>
          </a:bodyPr>
          <a:lstStyle>
            <a:lvl1pPr indent="-406400" lvl="0" marL="4572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61950" lvl="1" marL="914400" algn="ctr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indent="-361950" lvl="2" marL="1371600" algn="ctr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indent="-361950" lvl="3" marL="18288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indent="-361950" lvl="4" marL="2286000" algn="ctr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indent="-361950" lvl="5" marL="2743200" algn="ctr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 algn="ctr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 algn="ctr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27285" y="5353227"/>
            <a:ext cx="8946600" cy="20952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27285" y="1107618"/>
            <a:ext cx="8946600" cy="1425300"/>
          </a:xfrm>
          <a:prstGeom prst="rect">
            <a:avLst/>
          </a:prstGeom>
        </p:spPr>
        <p:txBody>
          <a:bodyPr anchorCtr="0" anchor="t" bIns="139850" lIns="139850" spcFirstLastPara="1" rIns="139850" wrap="square" tIns="139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27285" y="2868382"/>
            <a:ext cx="8946600" cy="8502900"/>
          </a:xfrm>
          <a:prstGeom prst="rect">
            <a:avLst/>
          </a:prstGeom>
        </p:spPr>
        <p:txBody>
          <a:bodyPr anchorCtr="0" anchor="t" bIns="139850" lIns="139850" spcFirstLastPara="1" rIns="139850" wrap="square" tIns="139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27285" y="1107618"/>
            <a:ext cx="8946600" cy="1425300"/>
          </a:xfrm>
          <a:prstGeom prst="rect">
            <a:avLst/>
          </a:prstGeom>
        </p:spPr>
        <p:txBody>
          <a:bodyPr anchorCtr="0" anchor="t" bIns="139850" lIns="139850" spcFirstLastPara="1" rIns="139850" wrap="square" tIns="139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27285" y="2868382"/>
            <a:ext cx="4200000" cy="8502900"/>
          </a:xfrm>
          <a:prstGeom prst="rect">
            <a:avLst/>
          </a:prstGeom>
        </p:spPr>
        <p:txBody>
          <a:bodyPr anchorCtr="0" anchor="t" bIns="139850" lIns="139850" spcFirstLastPara="1" rIns="139850" wrap="square" tIns="139850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074020" y="2868382"/>
            <a:ext cx="4200000" cy="8502900"/>
          </a:xfrm>
          <a:prstGeom prst="rect">
            <a:avLst/>
          </a:prstGeom>
        </p:spPr>
        <p:txBody>
          <a:bodyPr anchorCtr="0" anchor="t" bIns="139850" lIns="139850" spcFirstLastPara="1" rIns="139850" wrap="square" tIns="139850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27285" y="1107618"/>
            <a:ext cx="8946600" cy="1425300"/>
          </a:xfrm>
          <a:prstGeom prst="rect">
            <a:avLst/>
          </a:prstGeom>
        </p:spPr>
        <p:txBody>
          <a:bodyPr anchorCtr="0" anchor="t" bIns="139850" lIns="139850" spcFirstLastPara="1" rIns="139850" wrap="square" tIns="139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27285" y="1382827"/>
            <a:ext cx="2948400" cy="1881000"/>
          </a:xfrm>
          <a:prstGeom prst="rect">
            <a:avLst/>
          </a:prstGeom>
        </p:spPr>
        <p:txBody>
          <a:bodyPr anchorCtr="0" anchor="b" bIns="139850" lIns="139850" spcFirstLastPara="1" rIns="139850" wrap="square" tIns="139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27285" y="3458560"/>
            <a:ext cx="2948400" cy="7913100"/>
          </a:xfrm>
          <a:prstGeom prst="rect">
            <a:avLst/>
          </a:prstGeom>
        </p:spPr>
        <p:txBody>
          <a:bodyPr anchorCtr="0" anchor="t" bIns="139850" lIns="139850" spcFirstLastPara="1" rIns="139850" wrap="square" tIns="13985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14763" y="1120373"/>
            <a:ext cx="6686100" cy="101814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800600" y="-311"/>
            <a:ext cx="4800600" cy="1280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9850" lIns="139850" spcFirstLastPara="1" rIns="139850" wrap="square" tIns="13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78775" y="3069236"/>
            <a:ext cx="4247400" cy="3689400"/>
          </a:xfrm>
          <a:prstGeom prst="rect">
            <a:avLst/>
          </a:prstGeom>
        </p:spPr>
        <p:txBody>
          <a:bodyPr anchorCtr="0" anchor="b" bIns="139850" lIns="139850" spcFirstLastPara="1" rIns="139850" wrap="square" tIns="139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78775" y="6976542"/>
            <a:ext cx="4247400" cy="3074100"/>
          </a:xfrm>
          <a:prstGeom prst="rect">
            <a:avLst/>
          </a:prstGeom>
        </p:spPr>
        <p:txBody>
          <a:bodyPr anchorCtr="0" anchor="t" bIns="139850" lIns="139850" spcFirstLastPara="1" rIns="139850" wrap="square" tIns="139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186475" y="1802142"/>
            <a:ext cx="4029000" cy="91968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27285" y="10529431"/>
            <a:ext cx="6298800" cy="15060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27285" y="1107618"/>
            <a:ext cx="89466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9850" lIns="139850" spcFirstLastPara="1" rIns="139850" wrap="square" tIns="139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4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4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4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4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4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4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4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4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4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27285" y="2868382"/>
            <a:ext cx="8946600" cy="8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9850" lIns="139850" spcFirstLastPara="1" rIns="139850" wrap="square" tIns="139850">
            <a:normAutofit/>
          </a:bodyPr>
          <a:lstStyle>
            <a:lvl1pPr indent="-406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619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  <a:defRPr sz="2100">
                <a:solidFill>
                  <a:schemeClr val="dk2"/>
                </a:solidFill>
              </a:defRPr>
            </a:lvl2pPr>
            <a:lvl3pPr indent="-3619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■"/>
              <a:defRPr sz="2100">
                <a:solidFill>
                  <a:schemeClr val="dk2"/>
                </a:solidFill>
              </a:defRPr>
            </a:lvl3pPr>
            <a:lvl4pPr indent="-3619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4pPr>
            <a:lvl5pPr indent="-3619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  <a:defRPr sz="2100">
                <a:solidFill>
                  <a:schemeClr val="dk2"/>
                </a:solidFill>
              </a:defRPr>
            </a:lvl5pPr>
            <a:lvl6pPr indent="-3619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■"/>
              <a:defRPr sz="2100">
                <a:solidFill>
                  <a:schemeClr val="dk2"/>
                </a:solidFill>
              </a:defRPr>
            </a:lvl6pPr>
            <a:lvl7pPr indent="-3619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7pPr>
            <a:lvl8pPr indent="-3619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  <a:defRPr sz="2100">
                <a:solidFill>
                  <a:schemeClr val="dk2"/>
                </a:solidFill>
              </a:defRPr>
            </a:lvl8pPr>
            <a:lvl9pPr indent="-3619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■"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96081" y="11606228"/>
            <a:ext cx="5760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9850" lIns="139850" spcFirstLastPara="1" rIns="139850" wrap="square" tIns="139850">
            <a:normAutofit/>
          </a:bodyPr>
          <a:lstStyle>
            <a:lvl1pPr lvl="0" algn="r">
              <a:buNone/>
              <a:defRPr sz="1500">
                <a:solidFill>
                  <a:schemeClr val="dk2"/>
                </a:solidFill>
              </a:defRPr>
            </a:lvl1pPr>
            <a:lvl2pPr lvl="1" algn="r">
              <a:buNone/>
              <a:defRPr sz="1500">
                <a:solidFill>
                  <a:schemeClr val="dk2"/>
                </a:solidFill>
              </a:defRPr>
            </a:lvl2pPr>
            <a:lvl3pPr lvl="2" algn="r">
              <a:buNone/>
              <a:defRPr sz="1500">
                <a:solidFill>
                  <a:schemeClr val="dk2"/>
                </a:solidFill>
              </a:defRPr>
            </a:lvl3pPr>
            <a:lvl4pPr lvl="3" algn="r">
              <a:buNone/>
              <a:defRPr sz="1500">
                <a:solidFill>
                  <a:schemeClr val="dk2"/>
                </a:solidFill>
              </a:defRPr>
            </a:lvl4pPr>
            <a:lvl5pPr lvl="4" algn="r">
              <a:buNone/>
              <a:defRPr sz="1500">
                <a:solidFill>
                  <a:schemeClr val="dk2"/>
                </a:solidFill>
              </a:defRPr>
            </a:lvl5pPr>
            <a:lvl6pPr lvl="5" algn="r">
              <a:buNone/>
              <a:defRPr sz="1500">
                <a:solidFill>
                  <a:schemeClr val="dk2"/>
                </a:solidFill>
              </a:defRPr>
            </a:lvl6pPr>
            <a:lvl7pPr lvl="6" algn="r">
              <a:buNone/>
              <a:defRPr sz="1500">
                <a:solidFill>
                  <a:schemeClr val="dk2"/>
                </a:solidFill>
              </a:defRPr>
            </a:lvl7pPr>
            <a:lvl8pPr lvl="7" algn="r">
              <a:buNone/>
              <a:defRPr sz="1500">
                <a:solidFill>
                  <a:schemeClr val="dk2"/>
                </a:solidFill>
              </a:defRPr>
            </a:lvl8pPr>
            <a:lvl9pPr lvl="8" algn="r">
              <a:buNone/>
              <a:defRPr sz="15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felipe-malaquias/prompts-recipe-to-create-a-ebook/tree/main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5825"/>
            <a:ext cx="9601200" cy="129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Preparando o Terreno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Exemplo Prático: Vamos configurar e testar nosso ambiente instalando as bibliotecas necessárias e carregando uma imagem.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9711"/>
            <a:ext cx="9601199" cy="941356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800"/>
            <a:ext cx="9601200" cy="12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Manipulando Imagens para Extração de Informações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O processamento de imagens é o primeiro passo para a implementação de qualquer sistema de Visão Computacional. Este processo envolve a manipulação de imagens para realçar características importantes ou transformar a imagem para que ela seja mais fácil de analisar. Operações comuns incluem a conversão para escala de cinza, detecção de bordas, e transformações geométricas.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Converter uma imagem para escala de cinza, por exemplo, é uma prática comum que reduz a complexidade de análise. Da mesma forma, a detecção de bordas pode ajudar a identificar os contornos dos objetos presentes na imagem. A OpenCV oferece uma ampla gama de funções que facilitam essas operações.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Neste capítulo, exploraremos as técnicas básicas de processamento de imagens usando Python e OpenCV. Vamos demonstrar como realizar algumas dessas operações comuns em imagens reais.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Manipulando Imagens para Extração de Informações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Exemplo Prático: Vamos converter uma imagem colorida para escala de cinza e aplicar a detecção de bordas usando o algoritmo de Sobel.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3572"/>
            <a:ext cx="9601201" cy="87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800"/>
            <a:ext cx="9601200" cy="12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Identificando o Mundo ao Nosso Redor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A detecção de objetos é uma das aplicações mais empolgantes da Visão Computacional. Ela permite que os computadores identifiquem e localizem objetos específicos dentro de uma imagem ou vídeo. Essa tecnologia é amplamente utilizada em áreas como segurança, automação industrial e veículos autônomos.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Os algoritmos de detecção de objetos variam de simples técnicas baseadas em características a complexas redes neurais convolucionais (CNNs). Modelos pré-treinados, como YOLO (You Only Look Once) e SSD (Single Shot Multibox Detector), oferecem uma maneira eficiente de implementar a detecção de objetos sem precisar treinar um modelo do zero.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Neste capítulo, vamos explorar a detecção de objetos usando um modelo pré-treinado com OpenCV. Você verá como carregar o modelo, preparar a imagem e desenhar caixas ao redor dos objetos detectados.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Identificando o Mundo ao Nosso Redor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Exemplo Prático: Vamos usar o modelo SSD para detectar objetos em uma imagem.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64531"/>
            <a:ext cx="9601200" cy="801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800"/>
            <a:ext cx="9601200" cy="12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Identificando Rostos com Precisão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O reconhecimento facial é uma aplicação poderosa e popular da Visão Computacional. Ele envolve a detecção de rostos em imagens e vídeos e, posteriormente, a identificação ou verificação desses rostos. Esta tecnologia é amplamente utilizada em sistemas de segurança, redes sociais e dispositivos móveis.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Os sistemas de reconhecimento facial geralmente começam com a detecção de rostos, seguida pela extração de características faciais e comparação com um banco de dados de rostos conhecidos. OpenCV oferece ferramentas robustas para ambas as etapas, permitindo a implementação de sistemas de reconhecimento facial de maneira eficiente.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Neste capítulo, exploraremos como detectar e reconhecer rostos usando OpenCV. Veremos como usar classificadores Haar e modelos de aprendizado profundo para melhorar a precisão do reconhecimento facial.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Identificando Rostos com Precisão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Exemplo Prático: Vamos usar o classificador Haar para detectar rostos em uma imagem.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9715"/>
            <a:ext cx="9601200" cy="621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800"/>
            <a:ext cx="9601200" cy="12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800"/>
            <a:ext cx="9601200" cy="12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Transformando a Vida com Visão Computacional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A Visão Computacional tem inúmeras aplicações práticas que impactam diretamente nosso cotidiano. Desde sistemas de segurança que monitoram e detectam atividades suspeitas até carros autônomos que navegam de forma segura pelas ruas, a Visão Computacional está em toda parte. Ela também é utilizada na medicina para analisar imagens médicas, ajudando a diagnosticar doenças com maior precisão e rapidez.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Outra aplicação fascinante é nos smartphones, onde a Visão Computacional é usada para recursos como reconhecimento facial, filtros de realidade aumentada e até mesmo tradução instantânea de textos através da câmera. Essas tecnologias tornam nossas vidas mais convenientes e seguras.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Neste capítulo, exploraremos algumas dessas aplicações práticas da Visão Computacional. Veremos como elas funcionam e discutiremos seu impacto no mundo moderno.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Transformando a Vida com Visão Computacional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Exemplo Prático: Vamos criar um filtro de realidade aumentada simples que aplica uma máscara sobre um rosto detectado.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59162"/>
            <a:ext cx="9601200" cy="76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800"/>
            <a:ext cx="9601200" cy="12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Avançando na Jornada da Visão Computacional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717325" y="1994275"/>
            <a:ext cx="8304600" cy="8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Ao longo deste ebook, exploramos os fundamentos da Visão Computacional e como utilizá-la com Python. Aprendemos sobre processamento de imagens, detecção de objetos e reconhecimento facial, aplicando essas técnicas em exemplos práticos. Com essas habilidades, você está bem equipado para começar a criar suas próprias soluções de Visão Computacional.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Mas a jornada não termina aqui. A Visão Computacional é uma área em constante evolução, com novas técnicas e tecnologias surgindo regularmente. Continuar aprendendo e experimentando é crucial para se manter atualizado e aprimorar suas habilidades. Explore bibliotecas avançadas, participe de comunidades de desenvolvedores e contribua com projetos de código aberto.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800"/>
            <a:ext cx="9601200" cy="12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/>
        </p:nvSpPr>
        <p:spPr>
          <a:xfrm>
            <a:off x="648300" y="32335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OBRIGADO POR LER ATÉ AQUI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648300" y="4640575"/>
            <a:ext cx="8304600" cy="8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Esse ebook foi gerado por IA, diagramado e validado por um humano.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O passo a passo se encontra no Github.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pt-BR" sz="2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https://github.com/felipe-malaquias/prompts-recipe-to-create-a-ebook/tree/main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563" y="6537475"/>
            <a:ext cx="1200100" cy="12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800"/>
            <a:ext cx="9601200" cy="12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200">
                <a:solidFill>
                  <a:schemeClr val="dk1"/>
                </a:solidFill>
                <a:highlight>
                  <a:schemeClr val="lt1"/>
                </a:highlight>
              </a:rPr>
              <a:t>Entendendo a Visão Computacional</a:t>
            </a:r>
            <a:endParaRPr b="1" sz="3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A Visão Computacional é uma área da Inteligência Artificial (IA) que permite aos computadores entender e interpretar o mundo visual. Ao usar técnicas de aprendizado de máquina e algoritmos, os computadores podem processar e analisar imagens e vídeos para extrair informações úteis. Pense na Visão Computacional como a capacidade de "ver" do computador.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A importância da Visão Computacional vem crescendo rapidamente com o avanço das tecnologias de IA e aprendizado de máquina. Esta tecnologia é amplamente utilizada em diversas áreas, incluindo segurança, saúde, automação industrial e entretenimento. Por exemplo, os carros autônomos utilizam a Visão Computacional para detectar e evitar obstáculos, reconhecer sinais de trânsito e navegar pelas ruas.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800"/>
            <a:ext cx="9601200" cy="12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A Sinergia entre Python e Visão Computacional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Python se destaca como uma das linguagens de programação mais populares para a Visão Computacional devido à sua simplicidade e robustez. Com bibliotecas poderosas como OpenCV, TensorFlow e Keras, Python oferece ferramentas essenciais para desenvolver soluções de Visão Computacional, desde o processamento básico de imagens até redes neurais profundas.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A OpenCV (Open Source Computer Vision Library) é uma biblioteca de código aberto que contém mais de 2500 algoritmos otimizados para tarefas de Visão Computacional. TensorFlow e Keras, por outro lado, são bibliotecas de aprendizado profundo que facilitam a criação e o treinamento de modelos de IA que podem ser aplicados em tarefas complexas de Visão Computacional.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Neste capítulo, apresentaremos essas bibliotecas e discutiremos como elas podem ser utilizadas para resolver problemas de Visão Computacional. Veremos também como a comunidade Python contribui para o desenvolvimento contínuo dessas ferramentas.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3249150" y="122559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409314" y="113499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Exemplo Prático: Vamos usar o OpenCV para aplicar um filtro de desfoque em uma imagem.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A Sinergia entre Python e Visão Computacional</a:t>
            </a:r>
            <a:endParaRPr b="1" sz="3200">
              <a:solidFill>
                <a:schemeClr val="dk2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2375"/>
            <a:ext cx="9601199" cy="79293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800"/>
            <a:ext cx="9601200" cy="12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717325" y="587275"/>
            <a:ext cx="83046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highlight>
                  <a:srgbClr val="FFFFFF"/>
                </a:highlight>
              </a:rPr>
              <a:t>Preparando o Terreno</a:t>
            </a:r>
            <a:endParaRPr b="1" sz="3200">
              <a:solidFill>
                <a:schemeClr val="dk2"/>
              </a:solidFill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717325" y="1994275"/>
            <a:ext cx="8304600" cy="9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Antes de começarmos a programar, é essencial configurar nosso ambiente de desenvolvimento corretamente. Isso envolve a instalação das bibliotecas necessárias e a configuração de ferramentas que facilitarão nosso trabalho. Felizmente, Python e suas bibliotecas são fáceis de instalar e configurar.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O primeiro passo é garantir que você tenha o Python instalado em sua máquina. Em seguida, instalaremos bibliotecas essenciais como OpenCV e NumPy, que são fundamentais para o processamento de imagens e operações matemáticas. Ferramentas como Jupyter Notebook também podem ser úteis para testar e visualizar seu código interativamente.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Neste capítulo, guiaremos você pelo processo de instalação e configuração do ambiente de desenvolvimento. Certifique-se de seguir cada passo cuidadosamente para evitar problemas futuros.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1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3249150" y="11753275"/>
            <a:ext cx="310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OLHOS DIGITAIS – FELIPE MALAQUIAS</a:t>
            </a:r>
            <a:endParaRPr sz="1200">
              <a:solidFill>
                <a:srgbClr val="CCCCCC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409314" y="10847200"/>
            <a:ext cx="782575" cy="10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